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4" r:id="rId3"/>
    <p:sldId id="330" r:id="rId4"/>
    <p:sldId id="337" r:id="rId5"/>
    <p:sldId id="338" r:id="rId6"/>
    <p:sldId id="339" r:id="rId7"/>
    <p:sldId id="340" r:id="rId8"/>
    <p:sldId id="341" r:id="rId9"/>
    <p:sldId id="342" r:id="rId10"/>
    <p:sldId id="345" r:id="rId11"/>
    <p:sldId id="343" r:id="rId12"/>
    <p:sldId id="344" r:id="rId13"/>
    <p:sldId id="311" r:id="rId14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000066"/>
    <a:srgbClr val="99FF66"/>
    <a:srgbClr val="FF3300"/>
    <a:srgbClr val="FFFF00"/>
    <a:srgbClr val="33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2" autoAdjust="0"/>
    <p:restoredTop sz="94444" autoAdjust="0"/>
  </p:normalViewPr>
  <p:slideViewPr>
    <p:cSldViewPr>
      <p:cViewPr varScale="1">
        <p:scale>
          <a:sx n="116" d="100"/>
          <a:sy n="116" d="100"/>
        </p:scale>
        <p:origin x="326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8BEDE823-4541-44AA-83EA-15C1610EA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2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79BB648F-95FA-4462-9368-9AA39F58E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82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710" y="1670033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038126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781854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241022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52800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240335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8991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64605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893105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49715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55586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9321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48126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499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971799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551525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60233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842732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3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386194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2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410087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0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15832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54FB1B-08FD-4512-A329-6D1D16F71D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2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85850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LỆNH ĐIỀU KIỆN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Text Box 12"/>
          <p:cNvSpPr txBox="1"/>
          <p:nvPr/>
        </p:nvSpPr>
        <p:spPr>
          <a:xfrm>
            <a:off x="1676400" y="-19050"/>
            <a:ext cx="6019801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Cấu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trúc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rẽ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nhánh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dạng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đủ</a:t>
            </a:r>
            <a:endParaRPr lang="en-US" sz="2400" dirty="0">
              <a:solidFill>
                <a:srgbClr val="006600"/>
              </a:solidFill>
              <a:ea typeface="Calibri"/>
              <a:cs typeface="Times New Roman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 bwMode="auto">
          <a:xfrm>
            <a:off x="685800" y="514349"/>
            <a:ext cx="7162800" cy="43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228600" y="17145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BÀI 6 CÂU LỆNH ĐIỀU KIỆN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58867" y="704850"/>
            <a:ext cx="388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Câu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lệnh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điều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kiện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153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en-US" sz="3200" b="1" dirty="0" err="1"/>
              <a:t>Cú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lệnh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kiện</a:t>
            </a:r>
            <a:r>
              <a:rPr lang="en-US" sz="3200" b="1" dirty="0"/>
              <a:t> </a:t>
            </a:r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thiếu</a:t>
            </a:r>
            <a:r>
              <a:rPr lang="en-US" sz="3200" b="1" dirty="0"/>
              <a:t>: 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6600"/>
                </a:solidFill>
              </a:rPr>
              <a:t>              if </a:t>
            </a:r>
            <a:r>
              <a:rPr lang="en-US" sz="3200" b="1" dirty="0" smtClean="0">
                <a:solidFill>
                  <a:srgbClr val="006600"/>
                </a:solidFill>
              </a:rPr>
              <a:t>&lt;</a:t>
            </a:r>
            <a:r>
              <a:rPr lang="en-US" sz="3200" b="1" dirty="0" err="1" smtClean="0">
                <a:solidFill>
                  <a:srgbClr val="006600"/>
                </a:solidFill>
              </a:rPr>
              <a:t>điều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kiện</a:t>
            </a:r>
            <a:r>
              <a:rPr lang="en-US" sz="3200" b="1" dirty="0" smtClean="0">
                <a:solidFill>
                  <a:srgbClr val="006600"/>
                </a:solidFill>
              </a:rPr>
              <a:t>&gt; </a:t>
            </a:r>
            <a:r>
              <a:rPr lang="en-US" sz="3200" b="1" dirty="0">
                <a:solidFill>
                  <a:srgbClr val="006600"/>
                </a:solidFill>
              </a:rPr>
              <a:t>then </a:t>
            </a:r>
            <a:r>
              <a:rPr lang="en-US" sz="3200" b="1" dirty="0" smtClean="0">
                <a:solidFill>
                  <a:srgbClr val="006600"/>
                </a:solidFill>
              </a:rPr>
              <a:t>&lt;</a:t>
            </a:r>
            <a:r>
              <a:rPr lang="en-US" sz="3200" b="1" dirty="0" err="1" smtClean="0">
                <a:solidFill>
                  <a:srgbClr val="006600"/>
                </a:solidFill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lệnh</a:t>
            </a:r>
            <a:r>
              <a:rPr lang="en-US" sz="3200" b="1" dirty="0">
                <a:solidFill>
                  <a:srgbClr val="006600"/>
                </a:solidFill>
              </a:rPr>
              <a:t>&gt;;</a:t>
            </a:r>
          </a:p>
          <a:p>
            <a:pPr algn="just">
              <a:defRPr/>
            </a:pPr>
            <a:endParaRPr lang="en-US" sz="3200" b="1" dirty="0">
              <a:solidFill>
                <a:srgbClr val="006600"/>
              </a:solidFill>
            </a:endParaRPr>
          </a:p>
          <a:p>
            <a:pPr algn="just">
              <a:defRPr/>
            </a:pPr>
            <a:r>
              <a:rPr lang="en-US" sz="3200" b="1" dirty="0"/>
              <a:t>+ </a:t>
            </a:r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kiện</a:t>
            </a:r>
            <a:r>
              <a:rPr lang="en-US" sz="3200" b="1" dirty="0"/>
              <a:t> </a:t>
            </a:r>
            <a:r>
              <a:rPr lang="en-US" sz="3200" b="1" dirty="0" err="1"/>
              <a:t>thoản</a:t>
            </a:r>
            <a:r>
              <a:rPr lang="en-US" sz="3200" b="1" dirty="0"/>
              <a:t> </a:t>
            </a:r>
            <a:r>
              <a:rPr lang="en-US" sz="3200" b="1" dirty="0" err="1"/>
              <a:t>mãn</a:t>
            </a:r>
            <a:r>
              <a:rPr lang="en-US" sz="3200" b="1" dirty="0"/>
              <a:t>, </a:t>
            </a:r>
            <a:r>
              <a:rPr lang="en-US" sz="3200" b="1" dirty="0" err="1"/>
              <a:t>chương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lệnh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khóa</a:t>
            </a:r>
            <a:r>
              <a:rPr lang="en-US" sz="3200" b="1" dirty="0"/>
              <a:t> then. </a:t>
            </a:r>
            <a:r>
              <a:rPr lang="en-US" sz="3200" b="1" dirty="0" err="1"/>
              <a:t>Ngược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lệnh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bỏ</a:t>
            </a:r>
            <a:r>
              <a:rPr lang="en-US" sz="3200" b="1" dirty="0"/>
              <a:t> qua.</a:t>
            </a:r>
          </a:p>
          <a:p>
            <a:pPr algn="just">
              <a:defRPr/>
            </a:pPr>
            <a:endParaRPr lang="en-US" b="1" dirty="0"/>
          </a:p>
          <a:p>
            <a:pPr algn="just">
              <a:defRPr/>
            </a:pPr>
            <a:r>
              <a:rPr lang="en-US" sz="3200" b="1" dirty="0"/>
              <a:t>+ </a:t>
            </a:r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:  </a:t>
            </a:r>
            <a:r>
              <a:rPr lang="en-US" sz="3200" b="1" dirty="0">
                <a:solidFill>
                  <a:srgbClr val="006600"/>
                </a:solidFill>
              </a:rPr>
              <a:t>if </a:t>
            </a:r>
            <a:r>
              <a:rPr lang="en-US" sz="3200" b="1" dirty="0" smtClean="0">
                <a:solidFill>
                  <a:srgbClr val="006600"/>
                </a:solidFill>
              </a:rPr>
              <a:t>T </a:t>
            </a:r>
            <a:r>
              <a:rPr lang="en-US" sz="3200" b="1" dirty="0">
                <a:solidFill>
                  <a:srgbClr val="006600"/>
                </a:solidFill>
              </a:rPr>
              <a:t>&gt;=100000 then </a:t>
            </a:r>
            <a:r>
              <a:rPr lang="en-US" sz="3200" b="1" dirty="0" smtClean="0">
                <a:solidFill>
                  <a:srgbClr val="006600"/>
                </a:solidFill>
              </a:rPr>
              <a:t>T:=T*70/100</a:t>
            </a:r>
            <a:r>
              <a:rPr lang="en-US" sz="3200" b="1" dirty="0"/>
              <a:t>;</a:t>
            </a:r>
          </a:p>
          <a:p>
            <a:pPr>
              <a:defRPr/>
            </a:pPr>
            <a:r>
              <a:rPr lang="en-US" dirty="0"/>
              <a:t>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228600" y="5715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BÀI 6 CÂU LỆNH ĐIỀU KIỆN</a:t>
            </a:r>
            <a:endParaRPr lang="en-US" altLang="en-US" sz="3600"/>
          </a:p>
        </p:txBody>
      </p:sp>
      <p:sp>
        <p:nvSpPr>
          <p:cNvPr id="7" name="Rectangle 6"/>
          <p:cNvSpPr/>
          <p:nvPr/>
        </p:nvSpPr>
        <p:spPr>
          <a:xfrm>
            <a:off x="358867" y="541735"/>
            <a:ext cx="388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Câu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lệnh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điều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kiện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85850"/>
            <a:ext cx="838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en-US" b="1" dirty="0" err="1"/>
              <a:t>Cú</a:t>
            </a:r>
            <a:r>
              <a:rPr lang="en-US" b="1" dirty="0"/>
              <a:t> </a:t>
            </a:r>
            <a:r>
              <a:rPr lang="en-US" b="1" dirty="0" err="1"/>
              <a:t>pháp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kiện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đủ</a:t>
            </a:r>
            <a:r>
              <a:rPr lang="en-US" b="1" dirty="0"/>
              <a:t>: </a:t>
            </a:r>
          </a:p>
          <a:p>
            <a:pPr algn="just">
              <a:defRPr/>
            </a:pPr>
            <a:r>
              <a:rPr lang="en-US" b="1" dirty="0">
                <a:solidFill>
                  <a:srgbClr val="006600"/>
                </a:solidFill>
              </a:rPr>
              <a:t>          if </a:t>
            </a:r>
            <a:r>
              <a:rPr lang="en-US" b="1" dirty="0" smtClean="0">
                <a:solidFill>
                  <a:srgbClr val="006600"/>
                </a:solidFill>
              </a:rPr>
              <a:t>&lt;</a:t>
            </a:r>
            <a:r>
              <a:rPr lang="en-US" b="1" dirty="0" err="1" smtClean="0">
                <a:solidFill>
                  <a:srgbClr val="006600"/>
                </a:solidFill>
              </a:rPr>
              <a:t>điều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kiện</a:t>
            </a:r>
            <a:r>
              <a:rPr lang="en-US" b="1" dirty="0">
                <a:solidFill>
                  <a:srgbClr val="006600"/>
                </a:solidFill>
              </a:rPr>
              <a:t>&gt; then &lt;</a:t>
            </a:r>
            <a:r>
              <a:rPr lang="en-US" b="1" dirty="0" err="1">
                <a:solidFill>
                  <a:srgbClr val="006600"/>
                </a:solidFill>
              </a:rPr>
              <a:t>câu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lệnh</a:t>
            </a:r>
            <a:r>
              <a:rPr lang="en-US" b="1" dirty="0" smtClean="0">
                <a:solidFill>
                  <a:srgbClr val="006600"/>
                </a:solidFill>
              </a:rPr>
              <a:t> 1&gt;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006600"/>
                </a:solidFill>
              </a:rPr>
              <a:t>	     else &lt;</a:t>
            </a:r>
            <a:r>
              <a:rPr lang="en-US" b="1" dirty="0" err="1" smtClean="0">
                <a:solidFill>
                  <a:srgbClr val="006600"/>
                </a:solidFill>
              </a:rPr>
              <a:t>câu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lệnh</a:t>
            </a:r>
            <a:r>
              <a:rPr lang="en-US" b="1" dirty="0" smtClean="0">
                <a:solidFill>
                  <a:srgbClr val="006600"/>
                </a:solidFill>
              </a:rPr>
              <a:t> 2&gt;;</a:t>
            </a:r>
          </a:p>
          <a:p>
            <a:pPr algn="just">
              <a:defRPr/>
            </a:pPr>
            <a:r>
              <a:rPr lang="en-US" b="1" dirty="0" smtClean="0"/>
              <a:t>- </a:t>
            </a:r>
            <a:r>
              <a:rPr lang="en-US" b="1" dirty="0" err="1"/>
              <a:t>Nếu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kiện</a:t>
            </a:r>
            <a:r>
              <a:rPr lang="en-US" b="1" dirty="0"/>
              <a:t> </a:t>
            </a:r>
            <a:r>
              <a:rPr lang="en-US" b="1" dirty="0" err="1"/>
              <a:t>thoản</a:t>
            </a:r>
            <a:r>
              <a:rPr lang="en-US" b="1" dirty="0"/>
              <a:t> </a:t>
            </a:r>
            <a:r>
              <a:rPr lang="en-US" b="1" dirty="0" err="1"/>
              <a:t>mãn</a:t>
            </a:r>
            <a:r>
              <a:rPr lang="en-US" b="1" dirty="0"/>
              <a:t>, </a:t>
            </a:r>
            <a:r>
              <a:rPr lang="en-US" b="1" dirty="0" err="1"/>
              <a:t>chương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1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khóa</a:t>
            </a:r>
            <a:r>
              <a:rPr lang="en-US" b="1" dirty="0"/>
              <a:t> then.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trường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ngược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,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2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.</a:t>
            </a:r>
          </a:p>
          <a:p>
            <a:pPr algn="just">
              <a:defRPr/>
            </a:pPr>
            <a:r>
              <a:rPr lang="en-US" b="1" dirty="0"/>
              <a:t>+ </a:t>
            </a:r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r>
              <a:rPr lang="en-US" b="1" dirty="0"/>
              <a:t>: </a:t>
            </a:r>
          </a:p>
          <a:p>
            <a:pPr algn="just">
              <a:defRPr/>
            </a:pPr>
            <a:r>
              <a:rPr lang="en-US" b="1" dirty="0">
                <a:solidFill>
                  <a:srgbClr val="006600"/>
                </a:solidFill>
              </a:rPr>
              <a:t>            if </a:t>
            </a:r>
            <a:r>
              <a:rPr lang="en-US" b="1" dirty="0" smtClean="0">
                <a:solidFill>
                  <a:srgbClr val="006600"/>
                </a:solidFill>
              </a:rPr>
              <a:t>T </a:t>
            </a:r>
            <a:r>
              <a:rPr lang="en-US" b="1" dirty="0">
                <a:solidFill>
                  <a:srgbClr val="006600"/>
                </a:solidFill>
              </a:rPr>
              <a:t>&gt;=100000 then </a:t>
            </a:r>
            <a:r>
              <a:rPr lang="en-US" b="1" dirty="0" smtClean="0">
                <a:solidFill>
                  <a:srgbClr val="006600"/>
                </a:solidFill>
              </a:rPr>
              <a:t>T:=T*70/100 </a:t>
            </a:r>
            <a:endParaRPr lang="en-US" b="1" dirty="0">
              <a:solidFill>
                <a:srgbClr val="006600"/>
              </a:solidFill>
            </a:endParaRPr>
          </a:p>
          <a:p>
            <a:pPr algn="just">
              <a:defRPr/>
            </a:pPr>
            <a:r>
              <a:rPr lang="en-US" b="1" dirty="0">
                <a:solidFill>
                  <a:srgbClr val="006600"/>
                </a:solidFill>
              </a:rPr>
              <a:t>	       </a:t>
            </a:r>
            <a:r>
              <a:rPr lang="en-US" b="1" dirty="0" smtClean="0">
                <a:solidFill>
                  <a:srgbClr val="006600"/>
                </a:solidFill>
              </a:rPr>
              <a:t>else T:=T*90/100</a:t>
            </a:r>
            <a:r>
              <a:rPr lang="en-US" b="1" dirty="0">
                <a:solidFill>
                  <a:srgbClr val="006600"/>
                </a:solidFill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93082"/>
            <a:ext cx="3810000" cy="3178969"/>
          </a:xfrm>
        </p:spPr>
      </p:pic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1066800" y="285750"/>
            <a:ext cx="68580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Bài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học</a:t>
            </a:r>
            <a:endParaRPr lang="en-US" sz="3600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/>
            </a:endParaRPr>
          </a:p>
          <a:p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Kết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thúc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28600" y="144066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BÀI 6 CÂU LỆNH ĐIỀU KIỆN</a:t>
            </a:r>
            <a:endParaRPr lang="en-US" altLang="en-US" sz="36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95300" y="57150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Hoạt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động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phụ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thuộc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vào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điều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kiện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" y="1028701"/>
            <a:ext cx="811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/>
              <a:t>* Ví dụ về hoạt động phụ thuộc vào điều kiện</a:t>
            </a:r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48961"/>
              </p:ext>
            </p:extLst>
          </p:nvPr>
        </p:nvGraphicFramePr>
        <p:xfrm>
          <a:off x="533400" y="1600201"/>
          <a:ext cx="8001000" cy="2331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ở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khỏe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000" y="4000500"/>
            <a:ext cx="863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dirty="0"/>
              <a:t>- </a:t>
            </a:r>
            <a:r>
              <a:rPr lang="en-US" altLang="en-US" sz="2400" b="1" dirty="0" err="1"/>
              <a:t>Khi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quả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kiểm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đúng</a:t>
            </a:r>
            <a:r>
              <a:rPr lang="en-US" altLang="en-US" sz="2400" b="1" dirty="0"/>
              <a:t>, ta </a:t>
            </a:r>
            <a:r>
              <a:rPr lang="en-US" altLang="en-US" sz="2400" b="1" dirty="0" err="1"/>
              <a:t>nói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điều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thỏa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mãn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còn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quả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kiểm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sai</a:t>
            </a:r>
            <a:r>
              <a:rPr lang="en-US" altLang="en-US" sz="2400" b="1" dirty="0"/>
              <a:t> , ta </a:t>
            </a:r>
            <a:r>
              <a:rPr lang="en-US" altLang="en-US" sz="2400" b="1" dirty="0" err="1"/>
              <a:t>nói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điều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thỏa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mãn</a:t>
            </a:r>
            <a:r>
              <a:rPr lang="en-US" altLang="en-US" sz="2400" b="1" dirty="0"/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304800" y="258365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BÀI 6 CÂU LỆNH ĐIỀU KIỆN</a:t>
            </a:r>
            <a:endParaRPr lang="en-US" alt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5799" y="819151"/>
            <a:ext cx="5142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Điều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kiện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phép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so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sánh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401366"/>
            <a:ext cx="8534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b="1" dirty="0" err="1"/>
              <a:t>Để</a:t>
            </a:r>
            <a:r>
              <a:rPr lang="en-US" sz="3200" b="1" dirty="0"/>
              <a:t> so </a:t>
            </a:r>
            <a:r>
              <a:rPr lang="en-US" sz="3200" b="1" dirty="0" err="1"/>
              <a:t>sánh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, </a:t>
            </a:r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sử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kí</a:t>
            </a:r>
            <a:r>
              <a:rPr lang="en-US" sz="3200" b="1" dirty="0"/>
              <a:t> </a:t>
            </a:r>
            <a:r>
              <a:rPr lang="en-US" sz="3200" b="1" dirty="0" err="1"/>
              <a:t>hiệu</a:t>
            </a:r>
            <a:r>
              <a:rPr lang="en-US" sz="3200" b="1" dirty="0"/>
              <a:t> </a:t>
            </a:r>
            <a:r>
              <a:rPr lang="en-US" sz="3200" b="1" dirty="0" err="1"/>
              <a:t>toán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 </a:t>
            </a:r>
            <a:r>
              <a:rPr lang="en-US" sz="3200" b="1" dirty="0">
                <a:solidFill>
                  <a:srgbClr val="FF0000"/>
                </a:solidFill>
              </a:rPr>
              <a:t>=, #, &lt;, ≤, &gt;, ≥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Phép</a:t>
            </a:r>
            <a:r>
              <a:rPr lang="en-US" sz="3200" b="1" dirty="0"/>
              <a:t> so </a:t>
            </a:r>
            <a:r>
              <a:rPr lang="en-US" sz="3200" b="1" dirty="0" err="1"/>
              <a:t>sánh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/>
              <a:t> 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sai</a:t>
            </a:r>
            <a:r>
              <a:rPr lang="en-US" sz="3200" b="1" dirty="0"/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Phép</a:t>
            </a:r>
            <a:r>
              <a:rPr lang="en-US" sz="3200" b="1" dirty="0"/>
              <a:t> so </a:t>
            </a:r>
            <a:r>
              <a:rPr lang="en-US" sz="3200" b="1" dirty="0" err="1"/>
              <a:t>sánh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đúng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thỏa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mãn</a:t>
            </a:r>
            <a:r>
              <a:rPr lang="en-US" sz="3200" b="1" dirty="0"/>
              <a:t>; </a:t>
            </a:r>
            <a:r>
              <a:rPr lang="en-US" sz="3200" b="1" dirty="0" err="1"/>
              <a:t>ngược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thỏa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mãn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28600" y="258365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BÀI 6 CÂU LỆNH ĐIỀU KIỆN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49600" y="875110"/>
            <a:ext cx="5142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Điều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kiện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phép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so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sánh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1485900"/>
            <a:ext cx="838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 err="1"/>
              <a:t>Ví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</a:t>
            </a:r>
            <a:r>
              <a:rPr lang="en-US" altLang="en-US" sz="3200" b="1" dirty="0"/>
              <a:t>: </a:t>
            </a:r>
            <a:r>
              <a:rPr lang="en-US" altLang="en-US" sz="3200" b="1" dirty="0" err="1"/>
              <a:t>Nhập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phím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hai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nguyên</a:t>
            </a:r>
            <a:r>
              <a:rPr lang="en-US" altLang="en-US" sz="3200" b="1" dirty="0"/>
              <a:t>  a </a:t>
            </a:r>
            <a:r>
              <a:rPr lang="en-US" altLang="en-US" sz="3200" b="1" dirty="0" err="1"/>
              <a:t>và</a:t>
            </a:r>
            <a:r>
              <a:rPr lang="en-US" altLang="en-US" sz="3200" b="1" dirty="0"/>
              <a:t> b. In </a:t>
            </a:r>
            <a:r>
              <a:rPr lang="en-US" altLang="en-US" sz="3200" b="1" dirty="0" err="1"/>
              <a:t>ra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màn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lớn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hơn</a:t>
            </a:r>
            <a:r>
              <a:rPr lang="en-US" altLang="en-US" sz="3200" b="1" dirty="0"/>
              <a:t>.</a:t>
            </a:r>
          </a:p>
          <a:p>
            <a:pPr algn="just" eaLnBrk="1" hangingPunct="1"/>
            <a:endParaRPr lang="en-US" altLang="en-US" sz="3200" b="1" dirty="0" smtClean="0"/>
          </a:p>
          <a:p>
            <a:pPr algn="just" eaLnBrk="1" hangingPunct="1"/>
            <a:r>
              <a:rPr lang="en-US" altLang="en-US" sz="3200" b="1" dirty="0" smtClean="0"/>
              <a:t>Ta </a:t>
            </a:r>
            <a:r>
              <a:rPr lang="en-US" altLang="en-US" sz="3200" b="1" dirty="0" err="1"/>
              <a:t>sử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phép</a:t>
            </a:r>
            <a:r>
              <a:rPr lang="en-US" altLang="en-US" sz="3200" b="1" dirty="0"/>
              <a:t> so </a:t>
            </a:r>
            <a:r>
              <a:rPr lang="en-US" altLang="en-US" sz="3200" b="1" dirty="0" err="1"/>
              <a:t>sánh</a:t>
            </a:r>
            <a:r>
              <a:rPr lang="en-US" altLang="en-US" sz="3200" b="1" dirty="0"/>
              <a:t>: a &gt; b</a:t>
            </a:r>
          </a:p>
          <a:p>
            <a:pPr algn="l" eaLnBrk="1" hangingPunct="1"/>
            <a:r>
              <a:rPr lang="en-US" altLang="en-US" sz="3200" b="1" dirty="0"/>
              <a:t>- </a:t>
            </a:r>
            <a:r>
              <a:rPr lang="en-US" altLang="en-US" sz="3200" b="1" dirty="0" err="1"/>
              <a:t>Nếu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điều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đúng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thì</a:t>
            </a:r>
            <a:r>
              <a:rPr lang="en-US" altLang="en-US" sz="3200" b="1" dirty="0"/>
              <a:t> in </a:t>
            </a:r>
            <a:r>
              <a:rPr lang="en-US" altLang="en-US" sz="3200" b="1" dirty="0" err="1"/>
              <a:t>giá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của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biến</a:t>
            </a:r>
            <a:r>
              <a:rPr lang="en-US" altLang="en-US" sz="3200" b="1" dirty="0"/>
              <a:t> a </a:t>
            </a:r>
            <a:r>
              <a:rPr lang="en-US" altLang="en-US" sz="3200" b="1" dirty="0" err="1"/>
              <a:t>ra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màn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;</a:t>
            </a:r>
          </a:p>
          <a:p>
            <a:pPr algn="l" eaLnBrk="1" hangingPunct="1"/>
            <a:r>
              <a:rPr lang="en-US" altLang="en-US" sz="3200" b="1" dirty="0"/>
              <a:t>- </a:t>
            </a:r>
            <a:r>
              <a:rPr lang="en-US" altLang="en-US" sz="3200" b="1" dirty="0" err="1"/>
              <a:t>Ngược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lại</a:t>
            </a:r>
            <a:r>
              <a:rPr lang="en-US" altLang="en-US" sz="3200" b="1" dirty="0"/>
              <a:t>, in </a:t>
            </a:r>
            <a:r>
              <a:rPr lang="en-US" altLang="en-US" sz="3200" b="1" dirty="0" err="1"/>
              <a:t>giá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của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biến</a:t>
            </a:r>
            <a:r>
              <a:rPr lang="en-US" altLang="en-US" sz="3200" b="1" dirty="0"/>
              <a:t> b </a:t>
            </a:r>
            <a:r>
              <a:rPr lang="en-US" altLang="en-US" sz="3200" b="1" dirty="0" err="1"/>
              <a:t>ra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màn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dirty="0">
                <a:solidFill>
                  <a:srgbClr val="000066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04800" y="298847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BÀI 6 CÂU LỆNH ĐIỀU KIỆN</a:t>
            </a:r>
            <a:endParaRPr lang="en-US" altLang="en-US" sz="3600"/>
          </a:p>
        </p:txBody>
      </p:sp>
      <p:sp>
        <p:nvSpPr>
          <p:cNvPr id="7" name="Rectangle 6"/>
          <p:cNvSpPr/>
          <p:nvPr/>
        </p:nvSpPr>
        <p:spPr>
          <a:xfrm>
            <a:off x="228281" y="783431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Cấu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trúc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rẽ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nhánh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500" y="1315641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ctr" hangingPunct="1"/>
            <a:r>
              <a:rPr lang="en-US" altLang="en-US" sz="3200" b="1"/>
              <a:t>Ví dụ 1. </a:t>
            </a:r>
            <a:r>
              <a:rPr lang="pt-BR" altLang="en-US" sz="3200" b="1"/>
              <a:t>Một hiệu sách thực hiện đợt khuyến mãi với nội dung như sau. Nếu mua sách với tổng số tiền </a:t>
            </a:r>
            <a:r>
              <a:rPr lang="pt-BR" altLang="en-US" sz="3200" b="1">
                <a:solidFill>
                  <a:srgbClr val="C00000"/>
                </a:solidFill>
              </a:rPr>
              <a:t>ít nhất là 100 nghìn đồng</a:t>
            </a:r>
            <a:r>
              <a:rPr lang="pt-BR" altLang="en-US" sz="3200" b="1"/>
              <a:t>, khách hàng sẽ được </a:t>
            </a:r>
            <a:r>
              <a:rPr lang="pt-BR" altLang="en-US" sz="3200" b="1">
                <a:solidFill>
                  <a:srgbClr val="C00000"/>
                </a:solidFill>
              </a:rPr>
              <a:t>giảm 30% </a:t>
            </a:r>
            <a:r>
              <a:rPr lang="pt-BR" altLang="en-US" sz="3200" b="1"/>
              <a:t>tổng số tiền thanh toán. Hãy mô tả hoạt động tính tiền cho khách.</a:t>
            </a:r>
            <a:endParaRPr lang="en-US" altLang="en-US" sz="3200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1314451"/>
            <a:ext cx="83439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ctr" hangingPunct="1"/>
            <a:r>
              <a:rPr lang="pt-BR" altLang="en-US" sz="2400" b="1" dirty="0"/>
              <a:t>Mô tả thuật toán:</a:t>
            </a:r>
            <a:endParaRPr lang="en-US" altLang="en-US" sz="2400" dirty="0"/>
          </a:p>
          <a:p>
            <a:pPr algn="l" eaLnBrk="1" fontAlgn="ctr" hangingPunct="1"/>
            <a:r>
              <a:rPr lang="pt-BR" altLang="en-US" sz="2400" b="1" dirty="0">
                <a:solidFill>
                  <a:srgbClr val="006600"/>
                </a:solidFill>
              </a:rPr>
              <a:t>- Bước 1. Tính tổng số tiền T khách hàng đã mua sách.</a:t>
            </a:r>
            <a:endParaRPr lang="en-US" altLang="en-US" sz="2400" b="1" dirty="0">
              <a:solidFill>
                <a:srgbClr val="006600"/>
              </a:solidFill>
            </a:endParaRPr>
          </a:p>
          <a:p>
            <a:pPr algn="l" eaLnBrk="1" fontAlgn="ctr" hangingPunct="1"/>
            <a:r>
              <a:rPr lang="pt-BR" altLang="en-US" sz="2400" b="1" dirty="0">
                <a:solidFill>
                  <a:srgbClr val="006600"/>
                </a:solidFill>
              </a:rPr>
              <a:t>- Bước 2. Nếu T ≥ </a:t>
            </a:r>
            <a:r>
              <a:rPr lang="pt-BR" altLang="en-US" sz="2400" b="1" dirty="0" smtClean="0">
                <a:solidFill>
                  <a:srgbClr val="006600"/>
                </a:solidFill>
              </a:rPr>
              <a:t>100000</a:t>
            </a:r>
            <a:r>
              <a:rPr lang="pt-BR" altLang="en-US" sz="2400" b="1" dirty="0">
                <a:solidFill>
                  <a:srgbClr val="006600"/>
                </a:solidFill>
              </a:rPr>
              <a:t>, số tiền phải thanh toán là T ← T x 70%.</a:t>
            </a:r>
            <a:endParaRPr lang="en-US" altLang="en-US" sz="2400" b="1" dirty="0">
              <a:solidFill>
                <a:srgbClr val="006600"/>
              </a:solidFill>
            </a:endParaRPr>
          </a:p>
          <a:p>
            <a:pPr algn="l" eaLnBrk="1" fontAlgn="ctr" hangingPunct="1"/>
            <a:r>
              <a:rPr lang="pt-BR" altLang="en-US" sz="2400" b="1" dirty="0">
                <a:solidFill>
                  <a:srgbClr val="006600"/>
                </a:solidFill>
              </a:rPr>
              <a:t>- Bước 3. In hóa đơn.</a:t>
            </a:r>
          </a:p>
          <a:p>
            <a:pPr algn="l" eaLnBrk="1" fontAlgn="ctr" hangingPunct="1"/>
            <a:endParaRPr lang="en-US" altLang="en-US" sz="2400" b="1" dirty="0"/>
          </a:p>
          <a:p>
            <a:pPr algn="l" eaLnBrk="1" hangingPunct="1"/>
            <a:r>
              <a:rPr lang="en-US" altLang="en-US" sz="2400" b="1" dirty="0"/>
              <a:t>* </a:t>
            </a:r>
            <a:r>
              <a:rPr lang="en-US" altLang="en-US" sz="2400" b="1" dirty="0" err="1"/>
              <a:t>Hoạt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động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phụ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thuộc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điều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gọi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cấu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trúc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rẽ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nhánh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dạng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thiếu</a:t>
            </a:r>
            <a:r>
              <a:rPr lang="en-US" altLang="en-US" sz="2400" b="1" dirty="0"/>
              <a:t>.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28600" y="201216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BÀI 6 CÂU LỆNH ĐIỀU KIỆN</a:t>
            </a:r>
            <a:endParaRPr lang="en-US" alt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81309" y="704850"/>
            <a:ext cx="384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Cấu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trúc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rẽ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nhánh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304800" y="259557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BÀI 6 CÂU LỆNH ĐIỀU KIỆN</a:t>
            </a:r>
            <a:endParaRPr lang="en-US" altLang="en-US" sz="3600"/>
          </a:p>
        </p:txBody>
      </p:sp>
      <p:sp>
        <p:nvSpPr>
          <p:cNvPr id="7" name="Rectangle 6"/>
          <p:cNvSpPr/>
          <p:nvPr/>
        </p:nvSpPr>
        <p:spPr>
          <a:xfrm>
            <a:off x="457509" y="744141"/>
            <a:ext cx="384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Cấu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trúc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rẽ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nhánh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345407"/>
            <a:ext cx="8153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b="1"/>
              <a:t>Ví dụ 2.</a:t>
            </a:r>
            <a:r>
              <a:rPr lang="pt-BR" altLang="en-US" sz="3200" b="1"/>
              <a:t> Một hiệu sách thực hiện đợt khuyến mãi với nội dung như sau: Nếu tổng số tiền mua từ </a:t>
            </a:r>
            <a:r>
              <a:rPr lang="pt-BR" altLang="en-US" sz="3200" b="1">
                <a:solidFill>
                  <a:srgbClr val="C00000"/>
                </a:solidFill>
              </a:rPr>
              <a:t>100 nghìn đồng trở lên</a:t>
            </a:r>
            <a:r>
              <a:rPr lang="pt-BR" altLang="en-US" sz="3200" b="1"/>
              <a:t>, khách hàng sẽ được </a:t>
            </a:r>
            <a:r>
              <a:rPr lang="pt-BR" altLang="en-US" sz="3200" b="1">
                <a:solidFill>
                  <a:srgbClr val="C00000"/>
                </a:solidFill>
              </a:rPr>
              <a:t>giảm 30% </a:t>
            </a:r>
            <a:r>
              <a:rPr lang="pt-BR" altLang="en-US" sz="3200" b="1"/>
              <a:t>tổng số tiền thanh toán. Trong trường hợp </a:t>
            </a:r>
            <a:r>
              <a:rPr lang="pt-BR" altLang="en-US" sz="3200" b="1">
                <a:solidFill>
                  <a:srgbClr val="C00000"/>
                </a:solidFill>
              </a:rPr>
              <a:t>ngược lại</a:t>
            </a:r>
            <a:r>
              <a:rPr lang="pt-BR" altLang="en-US" sz="3200" b="1"/>
              <a:t>, sẽ được </a:t>
            </a:r>
            <a:r>
              <a:rPr lang="pt-BR" altLang="en-US" sz="3200" b="1">
                <a:solidFill>
                  <a:srgbClr val="C00000"/>
                </a:solidFill>
              </a:rPr>
              <a:t>giảm giá 10%</a:t>
            </a:r>
            <a:r>
              <a:rPr lang="pt-BR" altLang="en-US" sz="3200" b="1"/>
              <a:t>. Hãy mô tả hoạt động tính tiền cho khách.</a:t>
            </a:r>
            <a:endParaRPr lang="en-US" altLang="en-US" sz="3200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28600" y="201216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BÀI 6 CÂU LỆNH ĐIỀU KIỆN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309" y="704850"/>
            <a:ext cx="384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Cấu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trúc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rẽ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nhánh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200150"/>
            <a:ext cx="79248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defRPr/>
            </a:pPr>
            <a:r>
              <a:rPr lang="pt-BR" sz="2400" b="1" dirty="0"/>
              <a:t>Mô tả thuật toán:</a:t>
            </a:r>
            <a:endParaRPr lang="en-US" sz="2400" b="1" dirty="0"/>
          </a:p>
          <a:p>
            <a:pPr algn="just" fontAlgn="ctr">
              <a:defRPr/>
            </a:pPr>
            <a:r>
              <a:rPr lang="pt-BR" sz="2400" b="1" dirty="0">
                <a:solidFill>
                  <a:srgbClr val="006600"/>
                </a:solidFill>
              </a:rPr>
              <a:t>- Bước 1. Tính tổng số tiền T khách hàng đã mua sách.</a:t>
            </a:r>
            <a:endParaRPr lang="en-US" sz="2400" b="1" dirty="0">
              <a:solidFill>
                <a:srgbClr val="006600"/>
              </a:solidFill>
            </a:endParaRPr>
          </a:p>
          <a:p>
            <a:pPr algn="just" fontAlgn="ctr">
              <a:defRPr/>
            </a:pPr>
            <a:r>
              <a:rPr lang="pt-BR" sz="2400" b="1" dirty="0">
                <a:solidFill>
                  <a:srgbClr val="006600"/>
                </a:solidFill>
              </a:rPr>
              <a:t>- Bước 2. Nếu T ≥ 100000, số tiền phải thanh toán là T ← T x 70%; Ngược lại </a:t>
            </a:r>
          </a:p>
          <a:p>
            <a:pPr algn="just" fontAlgn="ctr">
              <a:defRPr/>
            </a:pPr>
            <a:r>
              <a:rPr lang="pt-BR" sz="2400" b="1" dirty="0">
                <a:solidFill>
                  <a:srgbClr val="006600"/>
                </a:solidFill>
              </a:rPr>
              <a:t>     T ← T x 90%.</a:t>
            </a:r>
            <a:endParaRPr lang="en-US" sz="2400" b="1" dirty="0">
              <a:solidFill>
                <a:srgbClr val="006600"/>
              </a:solidFill>
            </a:endParaRPr>
          </a:p>
          <a:p>
            <a:pPr algn="just" fontAlgn="ctr">
              <a:defRPr/>
            </a:pPr>
            <a:r>
              <a:rPr lang="pt-BR" sz="2400" b="1" dirty="0">
                <a:solidFill>
                  <a:srgbClr val="006600"/>
                </a:solidFill>
              </a:rPr>
              <a:t>- Bước 3. In hóa đơn.</a:t>
            </a:r>
          </a:p>
          <a:p>
            <a:pPr marL="457200" indent="-457200" algn="just" fontAlgn="ctr">
              <a:buFontTx/>
              <a:buChar char="-"/>
              <a:defRPr/>
            </a:pPr>
            <a:endParaRPr lang="en-US" sz="2400" b="1" dirty="0"/>
          </a:p>
          <a:p>
            <a:pPr algn="just">
              <a:defRPr/>
            </a:pPr>
            <a:r>
              <a:rPr lang="en-US" sz="2400" b="1" dirty="0"/>
              <a:t>*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phụ</a:t>
            </a:r>
            <a:r>
              <a:rPr lang="en-US" sz="2400" b="1" dirty="0"/>
              <a:t> </a:t>
            </a:r>
            <a:r>
              <a:rPr lang="en-US" sz="2400" b="1" dirty="0" err="1"/>
              <a:t>thuộc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kiện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gọi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cấu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trúc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rẽ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nhánh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dạng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đủ</a:t>
            </a:r>
            <a:r>
              <a:rPr lang="en-US" sz="2400" b="1" dirty="0">
                <a:solidFill>
                  <a:srgbClr val="CC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514351"/>
            <a:ext cx="7865323" cy="44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79634" y="81290"/>
            <a:ext cx="18473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  <a:tab pos="914400" algn="l"/>
              </a:tabLst>
              <a:defRPr/>
            </a:pPr>
            <a:endParaRPr lang="en-US"/>
          </a:p>
        </p:txBody>
      </p:sp>
      <p:sp>
        <p:nvSpPr>
          <p:cNvPr id="12" name="Text Box 12"/>
          <p:cNvSpPr txBox="1"/>
          <p:nvPr/>
        </p:nvSpPr>
        <p:spPr>
          <a:xfrm>
            <a:off x="533400" y="361950"/>
            <a:ext cx="6553200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Cấu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trúc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rẽ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nhánh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dạng</a:t>
            </a:r>
            <a:r>
              <a:rPr lang="en-US" sz="2400" b="1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Calibri"/>
                <a:cs typeface="Times New Roman"/>
              </a:rPr>
              <a:t>thiếu</a:t>
            </a:r>
            <a:endParaRPr lang="en-US" sz="2400" dirty="0">
              <a:solidFill>
                <a:srgbClr val="006600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5401" y="-95250"/>
            <a:ext cx="555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/>
              <a:t>Mô</a:t>
            </a:r>
            <a:r>
              <a:rPr lang="en-US" altLang="en-US" b="1" dirty="0"/>
              <a:t> </a:t>
            </a:r>
            <a:r>
              <a:rPr lang="en-US" altLang="en-US" b="1" dirty="0" err="1"/>
              <a:t>tả</a:t>
            </a:r>
            <a:r>
              <a:rPr lang="en-US" altLang="en-US" b="1" dirty="0"/>
              <a:t> </a:t>
            </a:r>
            <a:r>
              <a:rPr lang="en-US" altLang="en-US" b="1" dirty="0" err="1"/>
              <a:t>thuật</a:t>
            </a:r>
            <a:r>
              <a:rPr lang="en-US" altLang="en-US" b="1" dirty="0"/>
              <a:t> </a:t>
            </a:r>
            <a:r>
              <a:rPr lang="en-US" altLang="en-US" b="1" dirty="0" err="1"/>
              <a:t>toán</a:t>
            </a:r>
            <a:r>
              <a:rPr lang="en-US" altLang="en-US" b="1" dirty="0"/>
              <a:t> </a:t>
            </a:r>
            <a:r>
              <a:rPr lang="en-US" altLang="en-US" b="1" dirty="0" err="1"/>
              <a:t>bằng</a:t>
            </a:r>
            <a:r>
              <a:rPr lang="en-US" altLang="en-US" b="1" dirty="0"/>
              <a:t> </a:t>
            </a:r>
            <a:r>
              <a:rPr lang="en-US" altLang="en-US" b="1" dirty="0" err="1"/>
              <a:t>sơ</a:t>
            </a:r>
            <a:r>
              <a:rPr lang="en-US" altLang="en-US" b="1" dirty="0"/>
              <a:t> </a:t>
            </a:r>
            <a:r>
              <a:rPr lang="en-US" altLang="en-US" b="1" dirty="0" err="1"/>
              <a:t>đồ</a:t>
            </a:r>
            <a:r>
              <a:rPr lang="en-US" altLang="en-US" b="1" dirty="0"/>
              <a:t> </a:t>
            </a:r>
            <a:r>
              <a:rPr lang="en-US" altLang="en-US" b="1" dirty="0" err="1"/>
              <a:t>khối</a:t>
            </a:r>
            <a:r>
              <a:rPr lang="en-US" altLang="en-US" dirty="0"/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5.9|5.5|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|11.2|8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7|3.6|3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15.6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6|7.5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4.6|11.8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4.8|8.3|3.2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3.5|2.3|20.4|2.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1766</TotalTime>
  <Words>803</Words>
  <Application>Microsoft Office PowerPoint</Application>
  <PresentationFormat>On-screen Show (16:9)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Tahoma</vt:lpstr>
      <vt:lpstr>Times New Roman</vt:lpstr>
      <vt:lpstr>Trebuchet MS</vt:lpstr>
      <vt:lpstr>Wingdings 3</vt:lpstr>
      <vt:lpstr>Facet</vt:lpstr>
      <vt:lpstr>Tin học 8: Bài 6 CÂU LỆNH ĐIỀU KIỆN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songvan.com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  TỪ BÀI TOÁN ĐẾN CHƯƠNG TRÌNH</dc:title>
  <dc:creator>meigyoku</dc:creator>
  <cp:lastModifiedBy>Admin</cp:lastModifiedBy>
  <cp:revision>163</cp:revision>
  <cp:lastPrinted>2018-11-11T23:29:37Z</cp:lastPrinted>
  <dcterms:created xsi:type="dcterms:W3CDTF">2013-11-06T06:33:07Z</dcterms:created>
  <dcterms:modified xsi:type="dcterms:W3CDTF">2022-02-09T07:19:40Z</dcterms:modified>
</cp:coreProperties>
</file>